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67" r:id="rId4"/>
    <p:sldId id="260" r:id="rId5"/>
    <p:sldId id="269" r:id="rId6"/>
    <p:sldId id="286" r:id="rId7"/>
    <p:sldId id="270" r:id="rId8"/>
    <p:sldId id="271" r:id="rId9"/>
    <p:sldId id="272" r:id="rId10"/>
    <p:sldId id="273" r:id="rId11"/>
    <p:sldId id="284" r:id="rId12"/>
    <p:sldId id="280" r:id="rId13"/>
    <p:sldId id="282" r:id="rId14"/>
    <p:sldId id="281" r:id="rId15"/>
    <p:sldId id="287" r:id="rId16"/>
    <p:sldId id="285" r:id="rId17"/>
    <p:sldId id="262" r:id="rId18"/>
    <p:sldId id="283" r:id="rId19"/>
    <p:sldId id="266"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5" d="100"/>
          <a:sy n="75" d="100"/>
        </p:scale>
        <p:origin x="-1016" y="17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jpeg>
</file>

<file path=ppt/media/image11.jpeg>
</file>

<file path=ppt/media/image12.jpeg>
</file>

<file path=ppt/media/image13.png>
</file>

<file path=ppt/media/image2.png>
</file>

<file path=ppt/media/image3.png>
</file>

<file path=ppt/media/image4.jpe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61C9D23-8A58-4C28-A2B5-99D30DE81116}" type="datetimeFigureOut">
              <a:rPr lang="en-US" smtClean="0"/>
              <a:pPr/>
              <a:t>10/25/2022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2E47A-1784-4F85-B6E4-9BA8894405B2}"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61C9D23-8A58-4C28-A2B5-99D30DE81116}" type="datetimeFigureOut">
              <a:rPr lang="en-US" smtClean="0"/>
              <a:pPr/>
              <a:t>10/25/2022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2E47A-1784-4F85-B6E4-9BA8894405B2}"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61C9D23-8A58-4C28-A2B5-99D30DE81116}" type="datetimeFigureOut">
              <a:rPr lang="en-US" smtClean="0"/>
              <a:pPr/>
              <a:t>10/25/2022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2E47A-1784-4F85-B6E4-9BA8894405B2}"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61C9D23-8A58-4C28-A2B5-99D30DE81116}" type="datetimeFigureOut">
              <a:rPr lang="en-US" smtClean="0"/>
              <a:pPr/>
              <a:t>10/25/2022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2E47A-1784-4F85-B6E4-9BA8894405B2}"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61C9D23-8A58-4C28-A2B5-99D30DE81116}" type="datetimeFigureOut">
              <a:rPr lang="en-US" smtClean="0"/>
              <a:pPr/>
              <a:t>10/25/2022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C2E47A-1784-4F85-B6E4-9BA8894405B2}"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61C9D23-8A58-4C28-A2B5-99D30DE81116}" type="datetimeFigureOut">
              <a:rPr lang="en-US" smtClean="0"/>
              <a:pPr/>
              <a:t>10/25/2022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2E47A-1784-4F85-B6E4-9BA8894405B2}"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61C9D23-8A58-4C28-A2B5-99D30DE81116}" type="datetimeFigureOut">
              <a:rPr lang="en-US" smtClean="0"/>
              <a:pPr/>
              <a:t>10/25/2022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C2E47A-1784-4F85-B6E4-9BA8894405B2}"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61C9D23-8A58-4C28-A2B5-99D30DE81116}" type="datetimeFigureOut">
              <a:rPr lang="en-US" smtClean="0"/>
              <a:pPr/>
              <a:t>10/25/2022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C2E47A-1784-4F85-B6E4-9BA8894405B2}"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1C9D23-8A58-4C28-A2B5-99D30DE81116}" type="datetimeFigureOut">
              <a:rPr lang="en-US" smtClean="0"/>
              <a:pPr/>
              <a:t>10/25/2022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C2E47A-1784-4F85-B6E4-9BA8894405B2}"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61C9D23-8A58-4C28-A2B5-99D30DE81116}" type="datetimeFigureOut">
              <a:rPr lang="en-US" smtClean="0"/>
              <a:pPr/>
              <a:t>10/25/2022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2E47A-1784-4F85-B6E4-9BA8894405B2}"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61C9D23-8A58-4C28-A2B5-99D30DE81116}" type="datetimeFigureOut">
              <a:rPr lang="en-US" smtClean="0"/>
              <a:pPr/>
              <a:t>10/25/2022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C2E47A-1784-4F85-B6E4-9BA8894405B2}"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C9D23-8A58-4C28-A2B5-99D30DE81116}" type="datetimeFigureOut">
              <a:rPr lang="en-US" smtClean="0"/>
              <a:pPr/>
              <a:t>10/25/2022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C2E47A-1784-4F85-B6E4-9BA8894405B2}"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alphaModFix amt="20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1"/>
            <a:ext cx="7772400" cy="1600200"/>
          </a:xfrm>
        </p:spPr>
        <p:txBody>
          <a:bodyPr/>
          <a:lstStyle/>
          <a:p>
            <a:r>
              <a:rPr lang="en-US" b="1" dirty="0" smtClean="0"/>
              <a:t> DETECTING FAKE NEWS</a:t>
            </a:r>
            <a:br>
              <a:rPr lang="en-US" b="1" dirty="0" smtClean="0"/>
            </a:br>
            <a:r>
              <a:rPr lang="en-US" sz="2400" b="1" dirty="0" smtClean="0"/>
              <a:t>Using Machine Learning</a:t>
            </a:r>
            <a:endParaRPr lang="en-US" sz="2400" b="1" dirty="0"/>
          </a:p>
        </p:txBody>
      </p:sp>
      <p:sp>
        <p:nvSpPr>
          <p:cNvPr id="3" name="Subtitle 2"/>
          <p:cNvSpPr>
            <a:spLocks noGrp="1"/>
          </p:cNvSpPr>
          <p:nvPr>
            <p:ph type="subTitle" idx="1"/>
          </p:nvPr>
        </p:nvSpPr>
        <p:spPr>
          <a:xfrm>
            <a:off x="1447800" y="3200400"/>
            <a:ext cx="7010400" cy="2590800"/>
          </a:xfrm>
        </p:spPr>
        <p:txBody>
          <a:bodyPr>
            <a:normAutofit/>
          </a:bodyPr>
          <a:lstStyle/>
          <a:p>
            <a:pPr algn="l"/>
            <a:r>
              <a:rPr lang="en-US" sz="2000" dirty="0" smtClean="0">
                <a:solidFill>
                  <a:schemeClr val="tx1"/>
                </a:solidFill>
              </a:rPr>
              <a:t>               Batch-4:                                                                </a:t>
            </a:r>
          </a:p>
          <a:p>
            <a:pPr algn="l"/>
            <a:r>
              <a:rPr lang="en-US" sz="2000" dirty="0" err="1" smtClean="0">
                <a:solidFill>
                  <a:schemeClr val="tx1"/>
                </a:solidFill>
              </a:rPr>
              <a:t>Gumpena</a:t>
            </a:r>
            <a:r>
              <a:rPr lang="en-US" sz="2000" dirty="0" smtClean="0">
                <a:solidFill>
                  <a:schemeClr val="tx1"/>
                </a:solidFill>
              </a:rPr>
              <a:t> </a:t>
            </a:r>
            <a:r>
              <a:rPr lang="en-US" sz="2000" dirty="0" err="1" smtClean="0">
                <a:solidFill>
                  <a:schemeClr val="tx1"/>
                </a:solidFill>
              </a:rPr>
              <a:t>Veera</a:t>
            </a:r>
            <a:r>
              <a:rPr lang="en-US" sz="2000" dirty="0" smtClean="0">
                <a:solidFill>
                  <a:schemeClr val="tx1"/>
                </a:solidFill>
              </a:rPr>
              <a:t> Durga </a:t>
            </a:r>
            <a:r>
              <a:rPr lang="en-US" sz="2000" dirty="0" err="1" smtClean="0">
                <a:solidFill>
                  <a:schemeClr val="tx1"/>
                </a:solidFill>
              </a:rPr>
              <a:t>Jyothi</a:t>
            </a:r>
            <a:r>
              <a:rPr lang="en-US" sz="2000" dirty="0" smtClean="0">
                <a:solidFill>
                  <a:schemeClr val="tx1"/>
                </a:solidFill>
              </a:rPr>
              <a:t>[19P31A0588]                                     </a:t>
            </a:r>
          </a:p>
          <a:p>
            <a:pPr marL="457200" lvl="0" indent="-457200" algn="l"/>
            <a:r>
              <a:rPr lang="en-US" sz="2000" dirty="0" err="1" smtClean="0">
                <a:solidFill>
                  <a:schemeClr val="tx1"/>
                </a:solidFill>
              </a:rPr>
              <a:t>Pogiri</a:t>
            </a:r>
            <a:r>
              <a:rPr lang="en-US" sz="2000" dirty="0" smtClean="0">
                <a:solidFill>
                  <a:schemeClr val="tx1"/>
                </a:solidFill>
              </a:rPr>
              <a:t> </a:t>
            </a:r>
            <a:r>
              <a:rPr lang="en-US" sz="2000" dirty="0" err="1" smtClean="0">
                <a:solidFill>
                  <a:schemeClr val="tx1"/>
                </a:solidFill>
              </a:rPr>
              <a:t>SaiLakshmi</a:t>
            </a:r>
            <a:r>
              <a:rPr lang="en-US" sz="2000" dirty="0" smtClean="0">
                <a:solidFill>
                  <a:schemeClr val="tx1"/>
                </a:solidFill>
              </a:rPr>
              <a:t>[19P31A05A5]</a:t>
            </a:r>
          </a:p>
          <a:p>
            <a:pPr marL="457200" lvl="0" indent="-457200" algn="l"/>
            <a:r>
              <a:rPr lang="en-US" sz="2000" dirty="0" err="1" smtClean="0">
                <a:solidFill>
                  <a:schemeClr val="tx1"/>
                </a:solidFill>
              </a:rPr>
              <a:t>Barsha</a:t>
            </a:r>
            <a:r>
              <a:rPr lang="en-US" sz="2000" dirty="0" smtClean="0">
                <a:solidFill>
                  <a:schemeClr val="tx1"/>
                </a:solidFill>
              </a:rPr>
              <a:t> Gupta[19P31A0572]</a:t>
            </a:r>
          </a:p>
          <a:p>
            <a:pPr marL="457200" lvl="0" indent="-457200" algn="l"/>
            <a:r>
              <a:rPr lang="en-US" sz="2000" dirty="0" err="1" smtClean="0">
                <a:solidFill>
                  <a:schemeClr val="tx1"/>
                </a:solidFill>
              </a:rPr>
              <a:t>Shravan</a:t>
            </a:r>
            <a:r>
              <a:rPr lang="en-US" sz="2000" dirty="0" smtClean="0">
                <a:solidFill>
                  <a:schemeClr val="tx1"/>
                </a:solidFill>
              </a:rPr>
              <a:t> </a:t>
            </a:r>
            <a:r>
              <a:rPr lang="en-US" sz="2000" dirty="0" err="1" smtClean="0">
                <a:solidFill>
                  <a:schemeClr val="tx1"/>
                </a:solidFill>
              </a:rPr>
              <a:t>Shaji</a:t>
            </a:r>
            <a:r>
              <a:rPr lang="en-US" sz="2000" dirty="0" smtClean="0">
                <a:solidFill>
                  <a:schemeClr val="tx1"/>
                </a:solidFill>
              </a:rPr>
              <a:t>[19P31A05B0]</a:t>
            </a:r>
          </a:p>
          <a:p>
            <a:pPr marL="457200" lvl="0" indent="-457200" algn="l"/>
            <a:endParaRPr lang="en-US" sz="2000" dirty="0" smtClean="0">
              <a:solidFill>
                <a:schemeClr val="tx1"/>
              </a:solidFill>
            </a:endParaRPr>
          </a:p>
          <a:p>
            <a:pPr marL="457200" lvl="0" indent="-457200">
              <a:buFont typeface="+mj-lt"/>
              <a:buAutoNum type="arabicPeriod"/>
            </a:pPr>
            <a:endParaRPr lang="en-US" sz="2000" dirty="0" smtClean="0">
              <a:solidFill>
                <a:schemeClr val="tx1"/>
              </a:solidFill>
            </a:endParaRPr>
          </a:p>
          <a:p>
            <a:pPr marL="457200" lvl="0" indent="-457200">
              <a:buFont typeface="+mj-lt"/>
              <a:buAutoNum type="arabicPeriod"/>
            </a:pPr>
            <a:endParaRPr lang="en-US" sz="2000" dirty="0" smtClean="0">
              <a:solidFill>
                <a:schemeClr val="tx1"/>
              </a:solidFill>
            </a:endParaRPr>
          </a:p>
          <a:p>
            <a:endParaRPr lang="en-US" b="1" dirty="0" smtClean="0"/>
          </a:p>
          <a:p>
            <a:endParaRPr lang="en-US" b="1" dirty="0" smtClean="0"/>
          </a:p>
          <a:p>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1219200" y="1524000"/>
            <a:ext cx="7086600" cy="4114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Data Flow Diagram</a:t>
            </a:r>
            <a:endParaRPr lang="en-US" dirty="0"/>
          </a:p>
        </p:txBody>
      </p:sp>
      <p:pic>
        <p:nvPicPr>
          <p:cNvPr id="11" name="Content Placeholder 10" descr="data.jpg"/>
          <p:cNvPicPr>
            <a:picLocks noGrp="1" noChangeAspect="1"/>
          </p:cNvPicPr>
          <p:nvPr>
            <p:ph idx="1"/>
          </p:nvPr>
        </p:nvPicPr>
        <p:blipFill>
          <a:blip r:embed="rId2" cstate="print"/>
          <a:stretch>
            <a:fillRect/>
          </a:stretch>
        </p:blipFill>
        <p:spPr>
          <a:xfrm>
            <a:off x="1371600" y="1828800"/>
            <a:ext cx="6775450" cy="3810000"/>
          </a:xfr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icture1.png"/>
          <p:cNvPicPr>
            <a:picLocks noChangeAspect="1"/>
          </p:cNvPicPr>
          <p:nvPr/>
        </p:nvPicPr>
        <p:blipFill>
          <a:blip r:embed="rId2" cstate="print"/>
          <a:stretch>
            <a:fillRect/>
          </a:stretch>
        </p:blipFill>
        <p:spPr>
          <a:xfrm>
            <a:off x="2028" y="0"/>
            <a:ext cx="9139944" cy="6858000"/>
          </a:xfrm>
          <a:prstGeom prst="rect">
            <a:avLst/>
          </a:prstGeom>
        </p:spPr>
      </p:pic>
      <p:sp>
        <p:nvSpPr>
          <p:cNvPr id="2" name="Title 1"/>
          <p:cNvSpPr>
            <a:spLocks noGrp="1"/>
          </p:cNvSpPr>
          <p:nvPr>
            <p:ph type="title"/>
          </p:nvPr>
        </p:nvSpPr>
        <p:spPr/>
        <p:txBody>
          <a:bodyPr/>
          <a:lstStyle/>
          <a:p>
            <a:r>
              <a:rPr lang="en-US" dirty="0" smtClean="0"/>
              <a:t>FEATURES EXTRACTION</a:t>
            </a:r>
            <a:endParaRPr lang="en-US" dirty="0"/>
          </a:p>
        </p:txBody>
      </p:sp>
      <p:sp>
        <p:nvSpPr>
          <p:cNvPr id="3" name="Content Placeholder 2"/>
          <p:cNvSpPr>
            <a:spLocks noGrp="1"/>
          </p:cNvSpPr>
          <p:nvPr>
            <p:ph idx="1"/>
          </p:nvPr>
        </p:nvSpPr>
        <p:spPr/>
        <p:txBody>
          <a:bodyPr/>
          <a:lstStyle/>
          <a:p>
            <a:r>
              <a:rPr lang="en-US" sz="2000" dirty="0" smtClean="0"/>
              <a:t>Feature Extractions  Like news aggregrator which collect news different websites.</a:t>
            </a:r>
          </a:p>
          <a:p>
            <a:endParaRPr lang="en-US" sz="2000" dirty="0" smtClean="0"/>
          </a:p>
          <a:p>
            <a:r>
              <a:rPr lang="en-US" sz="2000" dirty="0" smtClean="0"/>
              <a:t>news authentication that a given news is present or not in our database using sequence matcher form difflib module.</a:t>
            </a:r>
          </a:p>
          <a:p>
            <a:pPr>
              <a:buNone/>
            </a:pPr>
            <a:endParaRPr lang="en-US" sz="2000" dirty="0" smtClean="0"/>
          </a:p>
          <a:p>
            <a:r>
              <a:rPr lang="en-US" sz="2000" dirty="0" smtClean="0"/>
              <a:t>news recommendation which gives news recommendation based on our search matching keywords, predictions which use to train our data give result with the given input is fake or real.</a:t>
            </a:r>
          </a:p>
          <a:p>
            <a:endParaRPr lang="en-US" sz="2000" dirty="0" smtClean="0"/>
          </a:p>
          <a:p>
            <a:r>
              <a:rPr lang="en-US" sz="2000" dirty="0" smtClean="0"/>
              <a:t>TF-IDF </a:t>
            </a:r>
            <a:r>
              <a:rPr lang="en-US" sz="2000" dirty="0" err="1" smtClean="0"/>
              <a:t>Vectorization</a:t>
            </a:r>
            <a:r>
              <a:rPr lang="en-US" sz="2000" dirty="0" smtClean="0"/>
              <a:t>.</a:t>
            </a:r>
          </a:p>
          <a:p>
            <a:pPr>
              <a:buNone/>
            </a:pPr>
            <a:endParaRPr lang="en-US" sz="2000" dirty="0" smtClean="0"/>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295400"/>
          </a:xfrm>
        </p:spPr>
        <p:txBody>
          <a:bodyPr>
            <a:normAutofit/>
          </a:bodyPr>
          <a:lstStyle/>
          <a:p>
            <a:r>
              <a:rPr lang="en-US" dirty="0" err="1" smtClean="0"/>
              <a:t>Uml</a:t>
            </a:r>
            <a:r>
              <a:rPr lang="en-US" dirty="0" smtClean="0"/>
              <a:t> Diagrams</a:t>
            </a:r>
            <a:br>
              <a:rPr lang="en-US" dirty="0" smtClean="0"/>
            </a:br>
            <a:r>
              <a:rPr lang="en-US" sz="2200" dirty="0" smtClean="0"/>
              <a:t>Sequence Diagram</a:t>
            </a:r>
            <a:endParaRPr lang="en-US" sz="2200" dirty="0"/>
          </a:p>
        </p:txBody>
      </p:sp>
      <p:pic>
        <p:nvPicPr>
          <p:cNvPr id="8" name="Content Placeholder 7" descr="sequence dia.jpg"/>
          <p:cNvPicPr>
            <a:picLocks noGrp="1" noChangeAspect="1"/>
          </p:cNvPicPr>
          <p:nvPr>
            <p:ph idx="1"/>
          </p:nvPr>
        </p:nvPicPr>
        <p:blipFill>
          <a:blip r:embed="rId2" cstate="print"/>
          <a:stretch>
            <a:fillRect/>
          </a:stretch>
        </p:blipFill>
        <p:spPr>
          <a:xfrm>
            <a:off x="2438400" y="1653381"/>
            <a:ext cx="4343400" cy="4419600"/>
          </a:xfr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Diagram</a:t>
            </a:r>
            <a:endParaRPr lang="en-US" dirty="0"/>
          </a:p>
        </p:txBody>
      </p:sp>
      <p:pic>
        <p:nvPicPr>
          <p:cNvPr id="6" name="Content Placeholder 5" descr="classdia.jpg"/>
          <p:cNvPicPr>
            <a:picLocks noGrp="1" noChangeAspect="1"/>
          </p:cNvPicPr>
          <p:nvPr>
            <p:ph idx="1"/>
          </p:nvPr>
        </p:nvPicPr>
        <p:blipFill>
          <a:blip r:embed="rId2" cstate="print"/>
          <a:stretch>
            <a:fillRect/>
          </a:stretch>
        </p:blipFill>
        <p:spPr>
          <a:xfrm>
            <a:off x="1752600" y="1524000"/>
            <a:ext cx="5714999" cy="3847306"/>
          </a:xfr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Diagram</a:t>
            </a:r>
            <a:endParaRPr lang="en-US" dirty="0"/>
          </a:p>
        </p:txBody>
      </p:sp>
      <p:pic>
        <p:nvPicPr>
          <p:cNvPr id="6" name="Content Placeholder 5" descr="activ.jpg"/>
          <p:cNvPicPr>
            <a:picLocks noGrp="1" noChangeAspect="1"/>
          </p:cNvPicPr>
          <p:nvPr>
            <p:ph idx="1"/>
          </p:nvPr>
        </p:nvPicPr>
        <p:blipFill>
          <a:blip r:embed="rId2" cstate="print"/>
          <a:stretch>
            <a:fillRect/>
          </a:stretch>
        </p:blipFill>
        <p:spPr>
          <a:xfrm>
            <a:off x="2286000" y="1600200"/>
            <a:ext cx="4495799" cy="4525963"/>
          </a:xfr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UseCase</a:t>
            </a:r>
            <a:r>
              <a:rPr lang="en-US" dirty="0" smtClean="0"/>
              <a:t> Diagram</a:t>
            </a:r>
            <a:endParaRPr lang="en-US" dirty="0"/>
          </a:p>
        </p:txBody>
      </p:sp>
      <p:pic>
        <p:nvPicPr>
          <p:cNvPr id="4" name="Content Placeholder 3" descr="usecasedia.jpg"/>
          <p:cNvPicPr>
            <a:picLocks noGrp="1" noChangeAspect="1"/>
          </p:cNvPicPr>
          <p:nvPr>
            <p:ph idx="1"/>
          </p:nvPr>
        </p:nvPicPr>
        <p:blipFill>
          <a:blip r:embed="rId2" cstate="print"/>
          <a:stretch>
            <a:fillRect/>
          </a:stretch>
        </p:blipFill>
        <p:spPr>
          <a:xfrm>
            <a:off x="1828800" y="1752600"/>
            <a:ext cx="5505450" cy="3606800"/>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dirty="0" smtClean="0"/>
              <a:t>Algorithm</a:t>
            </a:r>
            <a:endParaRPr lang="en-US" dirty="0"/>
          </a:p>
        </p:txBody>
      </p:sp>
      <p:sp>
        <p:nvSpPr>
          <p:cNvPr id="3" name="Content Placeholder 2"/>
          <p:cNvSpPr>
            <a:spLocks noGrp="1"/>
          </p:cNvSpPr>
          <p:nvPr>
            <p:ph idx="1"/>
          </p:nvPr>
        </p:nvSpPr>
        <p:spPr>
          <a:xfrm>
            <a:off x="457200" y="1143000"/>
            <a:ext cx="8229600" cy="4952999"/>
          </a:xfrm>
        </p:spPr>
        <p:txBody>
          <a:bodyPr>
            <a:normAutofit fontScale="47500" lnSpcReduction="20000"/>
          </a:bodyPr>
          <a:lstStyle/>
          <a:p>
            <a:r>
              <a:rPr lang="en-US" dirty="0" smtClean="0"/>
              <a:t>Step0: open </a:t>
            </a:r>
            <a:r>
              <a:rPr lang="en-US" dirty="0" err="1" smtClean="0"/>
              <a:t>colab</a:t>
            </a:r>
            <a:r>
              <a:rPr lang="en-US" dirty="0" smtClean="0"/>
              <a:t>/</a:t>
            </a:r>
            <a:r>
              <a:rPr lang="en-US" dirty="0" err="1" smtClean="0"/>
              <a:t>jupyter</a:t>
            </a:r>
            <a:r>
              <a:rPr lang="en-US" dirty="0" smtClean="0"/>
              <a:t> to write the code.</a:t>
            </a:r>
          </a:p>
          <a:p>
            <a:r>
              <a:rPr lang="en-US" dirty="0" smtClean="0"/>
              <a:t>Step1: Importing libraries/dependencies.</a:t>
            </a:r>
          </a:p>
          <a:p>
            <a:r>
              <a:rPr lang="en-US" dirty="0" smtClean="0"/>
              <a:t>Step2: By using web Scraping(</a:t>
            </a:r>
            <a:r>
              <a:rPr lang="en-US" dirty="0" err="1" smtClean="0"/>
              <a:t>ParseHub</a:t>
            </a:r>
            <a:r>
              <a:rPr lang="en-US" dirty="0" smtClean="0"/>
              <a:t>) collect the dataset.</a:t>
            </a:r>
          </a:p>
          <a:p>
            <a:r>
              <a:rPr lang="en-US" dirty="0" smtClean="0"/>
              <a:t>Step3:Load the dataset.</a:t>
            </a:r>
          </a:p>
          <a:p>
            <a:r>
              <a:rPr lang="en-US" dirty="0" smtClean="0"/>
              <a:t>Step4:Data preprocessing should be done.</a:t>
            </a:r>
          </a:p>
          <a:p>
            <a:r>
              <a:rPr lang="en-US" dirty="0" smtClean="0"/>
              <a:t>Step5:stemming should be done.</a:t>
            </a:r>
          </a:p>
          <a:p>
            <a:r>
              <a:rPr lang="en-US" dirty="0" smtClean="0"/>
              <a:t>Step6:Transform our textual data to numerical so that our Ml model can understand it and  work with it.</a:t>
            </a:r>
          </a:p>
          <a:p>
            <a:r>
              <a:rPr lang="en-US" dirty="0" smtClean="0"/>
              <a:t>Step7:perform TF-</a:t>
            </a:r>
            <a:r>
              <a:rPr lang="en-US" dirty="0" err="1" smtClean="0"/>
              <a:t>IdF</a:t>
            </a:r>
            <a:r>
              <a:rPr lang="en-US" dirty="0" smtClean="0"/>
              <a:t> </a:t>
            </a:r>
            <a:r>
              <a:rPr lang="en-US" dirty="0" err="1" smtClean="0"/>
              <a:t>Vectorization</a:t>
            </a:r>
            <a:r>
              <a:rPr lang="en-US" dirty="0" smtClean="0"/>
              <a:t>.</a:t>
            </a:r>
          </a:p>
          <a:p>
            <a:r>
              <a:rPr lang="en-US" dirty="0" smtClean="0"/>
              <a:t>Step8;splitting the dataset.</a:t>
            </a:r>
          </a:p>
          <a:p>
            <a:r>
              <a:rPr lang="en-US" dirty="0" smtClean="0"/>
              <a:t>Step9:Training and Testing should be done</a:t>
            </a:r>
          </a:p>
          <a:p>
            <a:r>
              <a:rPr lang="en-US" dirty="0" smtClean="0"/>
              <a:t>Step10:Find the accuracies of  Train and Test dataset.</a:t>
            </a:r>
          </a:p>
          <a:p>
            <a:r>
              <a:rPr lang="en-US" dirty="0" smtClean="0"/>
              <a:t>Step11:Building a system.</a:t>
            </a:r>
          </a:p>
          <a:p>
            <a:r>
              <a:rPr lang="en-US" dirty="0" smtClean="0"/>
              <a:t>Example code:</a:t>
            </a:r>
          </a:p>
          <a:p>
            <a:r>
              <a:rPr lang="en-US" dirty="0" smtClean="0"/>
              <a:t>Taking a sample out of the test set we will perform</a:t>
            </a:r>
          </a:p>
          <a:p>
            <a:r>
              <a:rPr lang="en-US" dirty="0" err="1" smtClean="0"/>
              <a:t>X_sample</a:t>
            </a:r>
            <a:r>
              <a:rPr lang="en-US" dirty="0" smtClean="0"/>
              <a:t> </a:t>
            </a:r>
            <a:r>
              <a:rPr lang="en-US" b="1" dirty="0" smtClean="0"/>
              <a:t>=</a:t>
            </a:r>
            <a:r>
              <a:rPr lang="en-US" dirty="0" smtClean="0"/>
              <a:t> </a:t>
            </a:r>
            <a:r>
              <a:rPr lang="en-US" dirty="0" err="1" smtClean="0"/>
              <a:t>X_test</a:t>
            </a:r>
            <a:r>
              <a:rPr lang="en-US" dirty="0" smtClean="0"/>
              <a:t>[0]</a:t>
            </a:r>
          </a:p>
          <a:p>
            <a:r>
              <a:rPr lang="en-US" dirty="0" smtClean="0"/>
              <a:t>Prediction for test sample we will use following code</a:t>
            </a:r>
          </a:p>
          <a:p>
            <a:r>
              <a:rPr lang="en-US" dirty="0" smtClean="0"/>
              <a:t>prediction </a:t>
            </a:r>
            <a:r>
              <a:rPr lang="en-US" b="1" dirty="0" smtClean="0"/>
              <a:t>=</a:t>
            </a:r>
            <a:r>
              <a:rPr lang="en-US" dirty="0" smtClean="0"/>
              <a:t> </a:t>
            </a:r>
            <a:r>
              <a:rPr lang="en-US" dirty="0" err="1" smtClean="0"/>
              <a:t>model</a:t>
            </a:r>
            <a:r>
              <a:rPr lang="en-US" b="1" dirty="0" err="1" smtClean="0"/>
              <a:t>.</a:t>
            </a:r>
            <a:r>
              <a:rPr lang="en-US" dirty="0" err="1" smtClean="0"/>
              <a:t>predict</a:t>
            </a:r>
            <a:r>
              <a:rPr lang="en-US" dirty="0" smtClean="0"/>
              <a:t>(</a:t>
            </a:r>
            <a:r>
              <a:rPr lang="en-US" dirty="0" err="1" smtClean="0"/>
              <a:t>X_sample</a:t>
            </a:r>
            <a:r>
              <a:rPr lang="en-US" dirty="0" smtClean="0"/>
              <a:t>)</a:t>
            </a:r>
            <a:br>
              <a:rPr lang="en-US" dirty="0" smtClean="0"/>
            </a:br>
            <a:r>
              <a:rPr lang="en-US" b="1" dirty="0" smtClean="0"/>
              <a:t>if</a:t>
            </a:r>
            <a:r>
              <a:rPr lang="en-US" dirty="0" smtClean="0"/>
              <a:t> prediction </a:t>
            </a:r>
            <a:r>
              <a:rPr lang="en-US" b="1" dirty="0" smtClean="0"/>
              <a:t>==</a:t>
            </a:r>
            <a:r>
              <a:rPr lang="en-US" dirty="0" smtClean="0"/>
              <a:t> 0:</a:t>
            </a:r>
            <a:br>
              <a:rPr lang="en-US" dirty="0" smtClean="0"/>
            </a:br>
            <a:r>
              <a:rPr lang="en-US" dirty="0" smtClean="0"/>
              <a:t>print('The NEWS is Real!')</a:t>
            </a:r>
            <a:br>
              <a:rPr lang="en-US" dirty="0" smtClean="0"/>
            </a:br>
            <a:r>
              <a:rPr lang="en-US" b="1" dirty="0" smtClean="0"/>
              <a:t>else</a:t>
            </a:r>
            <a:r>
              <a:rPr lang="en-US" dirty="0" smtClean="0"/>
              <a:t>:</a:t>
            </a:r>
            <a:br>
              <a:rPr lang="en-US" dirty="0" smtClean="0"/>
            </a:br>
            <a:r>
              <a:rPr lang="en-US" dirty="0" smtClean="0"/>
              <a:t>print('The NEWS is Fake!')</a:t>
            </a:r>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a:t>
            </a:r>
            <a:endParaRPr lang="en-US" dirty="0"/>
          </a:p>
        </p:txBody>
      </p:sp>
      <p:sp>
        <p:nvSpPr>
          <p:cNvPr id="3" name="Content Placeholder 2"/>
          <p:cNvSpPr>
            <a:spLocks noGrp="1"/>
          </p:cNvSpPr>
          <p:nvPr>
            <p:ph idx="1"/>
          </p:nvPr>
        </p:nvSpPr>
        <p:spPr/>
        <p:txBody>
          <a:bodyPr/>
          <a:lstStyle/>
          <a:p>
            <a:pPr>
              <a:buNone/>
            </a:pPr>
            <a:r>
              <a:rPr lang="en-US" sz="2800" u="sng" dirty="0" smtClean="0"/>
              <a:t>Hardware Requirements:</a:t>
            </a:r>
          </a:p>
          <a:p>
            <a:r>
              <a:rPr lang="en-US" sz="2000" dirty="0" smtClean="0"/>
              <a:t>Processor: Intel i3</a:t>
            </a:r>
          </a:p>
          <a:p>
            <a:r>
              <a:rPr lang="en-US" sz="2000" dirty="0" smtClean="0"/>
              <a:t>Ram:8GB</a:t>
            </a:r>
          </a:p>
          <a:p>
            <a:r>
              <a:rPr lang="en-US" sz="2000" dirty="0" smtClean="0"/>
              <a:t>Hard disk:100 GB</a:t>
            </a:r>
          </a:p>
          <a:p>
            <a:pPr>
              <a:buNone/>
            </a:pPr>
            <a:endParaRPr lang="en-US" sz="2800" u="sng" dirty="0" smtClean="0"/>
          </a:p>
          <a:p>
            <a:pPr>
              <a:buNone/>
            </a:pPr>
            <a:r>
              <a:rPr lang="en-US" sz="2800" u="sng" dirty="0" smtClean="0"/>
              <a:t>Software Requirements:</a:t>
            </a:r>
          </a:p>
          <a:p>
            <a:r>
              <a:rPr lang="en-US" sz="2000" dirty="0" err="1" smtClean="0"/>
              <a:t>Colab</a:t>
            </a:r>
            <a:r>
              <a:rPr lang="en-US" sz="2000" dirty="0" smtClean="0"/>
              <a:t>.</a:t>
            </a:r>
          </a:p>
          <a:p>
            <a:r>
              <a:rPr lang="en-US" sz="2000" dirty="0" smtClean="0"/>
              <a:t>Web Scraping (</a:t>
            </a:r>
            <a:r>
              <a:rPr lang="en-US" sz="2000" dirty="0" err="1" smtClean="0"/>
              <a:t>ParseHub</a:t>
            </a:r>
            <a:r>
              <a:rPr lang="en-US" sz="2000" dirty="0" smtClean="0"/>
              <a:t> Tool).</a:t>
            </a:r>
          </a:p>
          <a:p>
            <a:r>
              <a:rPr lang="en-US" sz="2000" dirty="0" smtClean="0"/>
              <a:t>Python programming Language.</a:t>
            </a:r>
          </a:p>
          <a:p>
            <a:pPr>
              <a:buNone/>
            </a:pPr>
            <a:endParaRPr lang="en-US" dirty="0"/>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icture1.png"/>
          <p:cNvPicPr>
            <a:picLocks noChangeAspect="1"/>
          </p:cNvPicPr>
          <p:nvPr/>
        </p:nvPicPr>
        <p:blipFill>
          <a:blip r:embed="rId2" cstate="print"/>
          <a:stretch>
            <a:fillRect/>
          </a:stretch>
        </p:blipFill>
        <p:spPr>
          <a:xfrm>
            <a:off x="2028" y="0"/>
            <a:ext cx="9139944" cy="6858000"/>
          </a:xfrm>
          <a:prstGeom prst="rect">
            <a:avLst/>
          </a:prstGeom>
        </p:spPr>
      </p:pic>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normAutofit/>
          </a:bodyPr>
          <a:lstStyle/>
          <a:p>
            <a:r>
              <a:rPr lang="en-US" sz="2000" dirty="0" smtClean="0"/>
              <a:t>As social media is continuously growing, more people easily get news through social media as compared to traditional forms of news mediums. Networking though online modes now used to spread distorted news, which may lead to significant or adverse effects on consumers side and wider to the community. Through this work, a technique is proposed where in there is a combination of two different approaches for achieving improved accuracy in recognition of fake news.</a:t>
            </a:r>
          </a:p>
          <a:p>
            <a:pPr>
              <a:buNone/>
            </a:pPr>
            <a:endParaRPr lang="en-US" sz="2000" dirty="0" smtClean="0"/>
          </a:p>
          <a:p>
            <a:r>
              <a:rPr lang="en-US" sz="2000" dirty="0" smtClean="0"/>
              <a:t> This approach uses effective data cleaning and categorization which helps in improved accuracy. The web scraping module is combined with classification module further improves the accuracy of the approach. Both of these modules work in parallel therefore, the overall training time is reduced. </a:t>
            </a:r>
            <a:endParaRPr lang="en-US" sz="2000"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alphaModFix amt="83000"/>
            <a:lum/>
          </a:blip>
          <a:srcRect/>
          <a:stretch>
            <a:fillRect l="-13000" r="-13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shadeToTitle="1">
        <a:gradFill flip="none" rotWithShape="1">
          <a:gsLst>
            <a:gs pos="0">
              <a:schemeClr val="bg1">
                <a:tint val="80000"/>
                <a:satMod val="300000"/>
              </a:schemeClr>
            </a:gs>
            <a:gs pos="100000">
              <a:schemeClr val="bg1">
                <a:shade val="30000"/>
                <a:satMod val="20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CONTENTS</a:t>
            </a:r>
            <a:endParaRPr lang="en-US" dirty="0"/>
          </a:p>
        </p:txBody>
      </p:sp>
      <p:sp>
        <p:nvSpPr>
          <p:cNvPr id="3" name="Content Placeholder 2"/>
          <p:cNvSpPr>
            <a:spLocks noGrp="1"/>
          </p:cNvSpPr>
          <p:nvPr>
            <p:ph idx="1"/>
          </p:nvPr>
        </p:nvSpPr>
        <p:spPr>
          <a:xfrm>
            <a:off x="457200" y="1600201"/>
            <a:ext cx="8229600" cy="4191000"/>
          </a:xfrm>
        </p:spPr>
        <p:txBody>
          <a:bodyPr>
            <a:normAutofit/>
          </a:bodyPr>
          <a:lstStyle/>
          <a:p>
            <a:pPr>
              <a:buFont typeface="Wingdings" pitchFamily="2" charset="2"/>
              <a:buChar char="v"/>
            </a:pPr>
            <a:r>
              <a:rPr lang="en-US" sz="2800" dirty="0" smtClean="0"/>
              <a:t>Abstract</a:t>
            </a:r>
          </a:p>
          <a:p>
            <a:pPr>
              <a:buFont typeface="Wingdings" pitchFamily="2" charset="2"/>
              <a:buChar char="v"/>
            </a:pPr>
            <a:r>
              <a:rPr lang="en-US" sz="2800" dirty="0" smtClean="0"/>
              <a:t>Analysis</a:t>
            </a:r>
          </a:p>
          <a:p>
            <a:pPr>
              <a:buNone/>
            </a:pPr>
            <a:r>
              <a:rPr lang="en-US" sz="2800" dirty="0" smtClean="0"/>
              <a:t>     Block Diagram</a:t>
            </a:r>
          </a:p>
          <a:p>
            <a:pPr>
              <a:buNone/>
            </a:pPr>
            <a:r>
              <a:rPr lang="en-US" sz="2800" dirty="0" smtClean="0"/>
              <a:t>     Features Extraction			             </a:t>
            </a:r>
          </a:p>
          <a:p>
            <a:pPr>
              <a:buFont typeface="Wingdings" pitchFamily="2" charset="2"/>
              <a:buChar char="v"/>
            </a:pPr>
            <a:r>
              <a:rPr lang="en-US" sz="2800" dirty="0" smtClean="0"/>
              <a:t>Modules identified in proposed system</a:t>
            </a:r>
          </a:p>
          <a:p>
            <a:pPr>
              <a:buFont typeface="Wingdings" pitchFamily="2" charset="2"/>
              <a:buChar char="v"/>
            </a:pPr>
            <a:r>
              <a:rPr lang="en-US" sz="2800" dirty="0" smtClean="0"/>
              <a:t>System Design</a:t>
            </a:r>
          </a:p>
          <a:p>
            <a:pPr>
              <a:buFont typeface="Wingdings" pitchFamily="2" charset="2"/>
              <a:buChar char="v"/>
            </a:pPr>
            <a:r>
              <a:rPr lang="en-US" sz="2800" dirty="0" smtClean="0"/>
              <a:t>Requirements</a:t>
            </a:r>
          </a:p>
          <a:p>
            <a:pPr>
              <a:buFont typeface="Wingdings" pitchFamily="2" charset="2"/>
              <a:buChar char="v"/>
            </a:pPr>
            <a:r>
              <a:rPr lang="en-US" sz="2800" dirty="0" smtClean="0"/>
              <a:t>Conclusion</a:t>
            </a:r>
          </a:p>
          <a:p>
            <a:pPr>
              <a:buNone/>
            </a:pPr>
            <a:endParaRPr lang="en-US" dirty="0"/>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icture1.png"/>
          <p:cNvPicPr>
            <a:picLocks noChangeAspect="1"/>
          </p:cNvPicPr>
          <p:nvPr/>
        </p:nvPicPr>
        <p:blipFill>
          <a:blip r:embed="rId2" cstate="print"/>
          <a:stretch>
            <a:fillRect/>
          </a:stretch>
        </p:blipFill>
        <p:spPr>
          <a:xfrm>
            <a:off x="2028" y="0"/>
            <a:ext cx="9139944" cy="6858000"/>
          </a:xfrm>
          <a:prstGeom prst="rect">
            <a:avLst/>
          </a:prstGeom>
        </p:spPr>
      </p:pic>
      <p:sp>
        <p:nvSpPr>
          <p:cNvPr id="2" name="Title 1"/>
          <p:cNvSpPr>
            <a:spLocks noGrp="1"/>
          </p:cNvSpPr>
          <p:nvPr>
            <p:ph type="title"/>
          </p:nvPr>
        </p:nvSpPr>
        <p:spPr/>
        <p:txBody>
          <a:bodyPr/>
          <a:lstStyle/>
          <a:p>
            <a:r>
              <a:rPr lang="en-US" dirty="0" smtClean="0"/>
              <a:t>Abstract</a:t>
            </a:r>
            <a:endParaRPr lang="en-US" dirty="0"/>
          </a:p>
        </p:txBody>
      </p:sp>
      <p:sp>
        <p:nvSpPr>
          <p:cNvPr id="3" name="Content Placeholder 2"/>
          <p:cNvSpPr>
            <a:spLocks noGrp="1"/>
          </p:cNvSpPr>
          <p:nvPr>
            <p:ph idx="1"/>
          </p:nvPr>
        </p:nvSpPr>
        <p:spPr>
          <a:xfrm>
            <a:off x="457200" y="1371600"/>
            <a:ext cx="8229600" cy="4754563"/>
          </a:xfrm>
        </p:spPr>
        <p:txBody>
          <a:bodyPr>
            <a:normAutofit/>
          </a:bodyPr>
          <a:lstStyle/>
          <a:p>
            <a:r>
              <a:rPr lang="en-US" sz="1800" dirty="0" smtClean="0"/>
              <a:t>In our modern era where the internet is ubiquitous, everyone relies on various online resources for news. Along with the increase in the use of social media platforms like </a:t>
            </a:r>
            <a:r>
              <a:rPr lang="en-US" sz="1800" dirty="0" err="1" smtClean="0"/>
              <a:t>Facebook</a:t>
            </a:r>
            <a:r>
              <a:rPr lang="en-US" sz="1800" dirty="0" smtClean="0"/>
              <a:t>, Twitter, etc. news spread rapidly among millions of users within a very short span of time. </a:t>
            </a:r>
          </a:p>
          <a:p>
            <a:pPr>
              <a:buNone/>
            </a:pPr>
            <a:r>
              <a:rPr lang="en-US" sz="1800" dirty="0" smtClean="0"/>
              <a:t>       </a:t>
            </a:r>
            <a:r>
              <a:rPr lang="en-US" sz="1800" dirty="0" err="1" smtClean="0"/>
              <a:t>Eg</a:t>
            </a:r>
            <a:r>
              <a:rPr lang="en-US" sz="1800" dirty="0" smtClean="0"/>
              <a:t>: Corona Virus</a:t>
            </a:r>
          </a:p>
          <a:p>
            <a:endParaRPr lang="en-US" sz="1800" dirty="0" smtClean="0"/>
          </a:p>
          <a:p>
            <a:r>
              <a:rPr lang="en-US" sz="1800" dirty="0" smtClean="0"/>
              <a:t>The spread of fake news has far-reaching consequences like the creation of biased opinions to swaying election outcomes for the benefit of certain candidates.</a:t>
            </a:r>
          </a:p>
          <a:p>
            <a:endParaRPr lang="en-US" sz="1800" dirty="0" smtClean="0"/>
          </a:p>
          <a:p>
            <a:r>
              <a:rPr lang="en-US" sz="1800" dirty="0" smtClean="0"/>
              <a:t> Moreover, spammers use appealing news headlines to generate revenue using advertisements via </a:t>
            </a:r>
            <a:r>
              <a:rPr lang="en-US" sz="1800" dirty="0" err="1" smtClean="0"/>
              <a:t>clickbaits</a:t>
            </a:r>
            <a:r>
              <a:rPr lang="en-US" sz="1800" dirty="0" smtClean="0"/>
              <a:t>. </a:t>
            </a:r>
          </a:p>
          <a:p>
            <a:endParaRPr lang="en-US" sz="1800" dirty="0" smtClean="0"/>
          </a:p>
          <a:p>
            <a:r>
              <a:rPr lang="en-US" sz="1800" dirty="0" smtClean="0"/>
              <a:t>To detect Whether the news is fake or real ,we will use web scraping using </a:t>
            </a:r>
            <a:r>
              <a:rPr lang="en-US" sz="1800" dirty="0" err="1" smtClean="0"/>
              <a:t>Parsehub</a:t>
            </a:r>
            <a:r>
              <a:rPr lang="en-US" sz="1800" dirty="0" smtClean="0"/>
              <a:t> Tool and Logistic Regression Model.</a:t>
            </a:r>
          </a:p>
          <a:p>
            <a:endParaRPr lang="en-US" sz="1800" dirty="0" smtClean="0"/>
          </a:p>
          <a:p>
            <a:pPr>
              <a:buNone/>
            </a:pPr>
            <a:endParaRPr lang="en-US" sz="20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Analysis</a:t>
            </a:r>
            <a:br>
              <a:rPr lang="en-US" dirty="0" smtClean="0"/>
            </a:br>
            <a:r>
              <a:rPr lang="en-US" dirty="0" smtClean="0"/>
              <a:t>Block Diagram</a:t>
            </a:r>
            <a:endParaRPr lang="en-US" dirty="0"/>
          </a:p>
        </p:txBody>
      </p:sp>
      <p:pic>
        <p:nvPicPr>
          <p:cNvPr id="2050" name="Picture 2"/>
          <p:cNvPicPr>
            <a:picLocks noGrp="1" noChangeAspect="1" noChangeArrowheads="1"/>
          </p:cNvPicPr>
          <p:nvPr>
            <p:ph idx="1"/>
          </p:nvPr>
        </p:nvPicPr>
        <p:blipFill>
          <a:blip r:embed="rId2" cstate="print"/>
          <a:srcRect/>
          <a:stretch>
            <a:fillRect/>
          </a:stretch>
        </p:blipFill>
        <p:spPr bwMode="auto">
          <a:xfrm>
            <a:off x="1371601" y="1828800"/>
            <a:ext cx="6096000" cy="4343400"/>
          </a:xfrm>
          <a:prstGeom prst="rect">
            <a:avLst/>
          </a:prstGeom>
          <a:noFill/>
          <a:ln w="9525">
            <a:noFill/>
            <a:miter lim="800000"/>
            <a:headEnd/>
            <a:tailEnd/>
          </a:ln>
          <a:effectLst/>
        </p:spPr>
      </p:pic>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icture1.png"/>
          <p:cNvPicPr>
            <a:picLocks noChangeAspect="1"/>
          </p:cNvPicPr>
          <p:nvPr/>
        </p:nvPicPr>
        <p:blipFill>
          <a:blip r:embed="rId2" cstate="print"/>
          <a:stretch>
            <a:fillRect/>
          </a:stretch>
        </p:blipFill>
        <p:spPr>
          <a:xfrm>
            <a:off x="2028" y="0"/>
            <a:ext cx="9139944" cy="6858000"/>
          </a:xfrm>
          <a:prstGeom prst="rect">
            <a:avLst/>
          </a:prstGeom>
        </p:spPr>
      </p:pic>
      <p:sp>
        <p:nvSpPr>
          <p:cNvPr id="2" name="Title 1"/>
          <p:cNvSpPr>
            <a:spLocks noGrp="1"/>
          </p:cNvSpPr>
          <p:nvPr>
            <p:ph type="title"/>
          </p:nvPr>
        </p:nvSpPr>
        <p:spPr/>
        <p:txBody>
          <a:bodyPr/>
          <a:lstStyle/>
          <a:p>
            <a:r>
              <a:rPr lang="en-US" dirty="0" smtClean="0"/>
              <a:t>Web Scraping</a:t>
            </a:r>
            <a:endParaRPr lang="en-US" dirty="0"/>
          </a:p>
        </p:txBody>
      </p:sp>
      <p:pic>
        <p:nvPicPr>
          <p:cNvPr id="4" name="Content Placeholder 3" descr="Untitled-1.jpg"/>
          <p:cNvPicPr>
            <a:picLocks noGrp="1" noChangeAspect="1"/>
          </p:cNvPicPr>
          <p:nvPr>
            <p:ph idx="1"/>
          </p:nvPr>
        </p:nvPicPr>
        <p:blipFill>
          <a:blip r:embed="rId3" cstate="print"/>
          <a:stretch>
            <a:fillRect/>
          </a:stretch>
        </p:blipFill>
        <p:spPr>
          <a:xfrm>
            <a:off x="457200" y="2133600"/>
            <a:ext cx="8229600" cy="2666999"/>
          </a:xfr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icture1.png"/>
          <p:cNvPicPr>
            <a:picLocks noChangeAspect="1"/>
          </p:cNvPicPr>
          <p:nvPr/>
        </p:nvPicPr>
        <p:blipFill>
          <a:blip r:embed="rId2" cstate="print"/>
          <a:stretch>
            <a:fillRect/>
          </a:stretch>
        </p:blipFill>
        <p:spPr>
          <a:xfrm>
            <a:off x="2028" y="0"/>
            <a:ext cx="9139944" cy="6858000"/>
          </a:xfrm>
          <a:prstGeom prst="rect">
            <a:avLst/>
          </a:prstGeom>
        </p:spPr>
      </p:pic>
      <p:sp>
        <p:nvSpPr>
          <p:cNvPr id="2" name="Title 1"/>
          <p:cNvSpPr>
            <a:spLocks noGrp="1"/>
          </p:cNvSpPr>
          <p:nvPr>
            <p:ph type="title"/>
          </p:nvPr>
        </p:nvSpPr>
        <p:spPr/>
        <p:txBody>
          <a:bodyPr/>
          <a:lstStyle/>
          <a:p>
            <a:r>
              <a:rPr lang="en-US" dirty="0" err="1" smtClean="0"/>
              <a:t>P</a:t>
            </a:r>
            <a:r>
              <a:rPr lang="en-US" dirty="0" err="1" smtClean="0"/>
              <a:t>arseHub</a:t>
            </a:r>
            <a:r>
              <a:rPr lang="en-US" dirty="0" smtClean="0"/>
              <a:t> Tool</a:t>
            </a:r>
            <a:endParaRPr lang="en-US" dirty="0"/>
          </a:p>
        </p:txBody>
      </p:sp>
      <p:sp>
        <p:nvSpPr>
          <p:cNvPr id="3" name="Content Placeholder 2"/>
          <p:cNvSpPr>
            <a:spLocks noGrp="1"/>
          </p:cNvSpPr>
          <p:nvPr>
            <p:ph idx="1"/>
          </p:nvPr>
        </p:nvSpPr>
        <p:spPr/>
        <p:txBody>
          <a:bodyPr>
            <a:normAutofit fontScale="70000" lnSpcReduction="20000"/>
          </a:bodyPr>
          <a:lstStyle/>
          <a:p>
            <a:pPr>
              <a:buNone/>
            </a:pPr>
            <a:r>
              <a:rPr lang="en-US" b="1" dirty="0" smtClean="0"/>
              <a:t>      </a:t>
            </a:r>
            <a:r>
              <a:rPr lang="en-US" sz="2900" b="1" dirty="0" err="1" smtClean="0"/>
              <a:t>ParseHub</a:t>
            </a:r>
            <a:r>
              <a:rPr lang="en-US" sz="2900" b="1" dirty="0" smtClean="0"/>
              <a:t> </a:t>
            </a:r>
            <a:r>
              <a:rPr lang="en-US" sz="2900" b="1" dirty="0" smtClean="0"/>
              <a:t>Tool</a:t>
            </a:r>
            <a:endParaRPr lang="en-US" sz="2900" dirty="0" smtClean="0"/>
          </a:p>
          <a:p>
            <a:pPr>
              <a:buNone/>
            </a:pPr>
            <a:r>
              <a:rPr lang="en-US" sz="2900" dirty="0" smtClean="0"/>
              <a:t>      </a:t>
            </a:r>
            <a:r>
              <a:rPr lang="en-US" sz="2900" dirty="0" err="1" smtClean="0"/>
              <a:t>ParseHub</a:t>
            </a:r>
            <a:r>
              <a:rPr lang="en-US" sz="2900" dirty="0" smtClean="0"/>
              <a:t> is an incredibly powerful and elegant tool that allows you to build web scrapers without having to write a single line of code. It is therefore as simple as simply selecting the data you need. </a:t>
            </a:r>
            <a:r>
              <a:rPr lang="en-US" sz="2900" dirty="0" err="1" smtClean="0"/>
              <a:t>ParseHub</a:t>
            </a:r>
            <a:r>
              <a:rPr lang="en-US" sz="2900" dirty="0" smtClean="0"/>
              <a:t> is targeted at pretty much anyone that wishes to play around with data. This could be anyone from analysts and data scientists to journalists.</a:t>
            </a:r>
          </a:p>
          <a:p>
            <a:pPr>
              <a:buNone/>
            </a:pPr>
            <a:r>
              <a:rPr lang="en-US" sz="2900" b="1" dirty="0" smtClean="0"/>
              <a:t>      </a:t>
            </a:r>
            <a:r>
              <a:rPr lang="x-none" sz="2900" b="1" smtClean="0"/>
              <a:t>Features </a:t>
            </a:r>
            <a:r>
              <a:rPr lang="x-none" sz="2900" b="1" smtClean="0"/>
              <a:t>of ParseHub</a:t>
            </a:r>
            <a:endParaRPr lang="en-US" sz="2900" b="1" dirty="0" smtClean="0"/>
          </a:p>
          <a:p>
            <a:pPr lvl="0"/>
            <a:r>
              <a:rPr lang="en-US" sz="2900" dirty="0" smtClean="0"/>
              <a:t>Clean Text and HTML before downloading data.</a:t>
            </a:r>
          </a:p>
          <a:p>
            <a:pPr lvl="0"/>
            <a:r>
              <a:rPr lang="en-US" sz="2900" dirty="0" smtClean="0"/>
              <a:t>Simple to use graphical interface.</a:t>
            </a:r>
          </a:p>
          <a:p>
            <a:pPr lvl="0"/>
            <a:r>
              <a:rPr lang="en-US" sz="2900" dirty="0" err="1" smtClean="0"/>
              <a:t>ParseHub</a:t>
            </a:r>
            <a:r>
              <a:rPr lang="en-US" sz="2900" dirty="0" smtClean="0"/>
              <a:t> allows you to collect and store data on servers automatically.</a:t>
            </a:r>
          </a:p>
          <a:p>
            <a:pPr lvl="0"/>
            <a:r>
              <a:rPr lang="en-US" sz="2900" dirty="0" smtClean="0"/>
              <a:t>Automatic IP rotation.</a:t>
            </a:r>
          </a:p>
          <a:p>
            <a:pPr lvl="0"/>
            <a:r>
              <a:rPr lang="en-US" sz="2900" dirty="0" smtClean="0"/>
              <a:t>Scraping behind logic walls allowed.</a:t>
            </a:r>
          </a:p>
          <a:p>
            <a:pPr lvl="0"/>
            <a:r>
              <a:rPr lang="en-US" sz="2900" dirty="0" smtClean="0"/>
              <a:t>Provides Desktop Clients for Windows, Mac OS, Linux.</a:t>
            </a:r>
          </a:p>
          <a:p>
            <a:pPr lvl="0"/>
            <a:r>
              <a:rPr lang="en-US" sz="2900" dirty="0" smtClean="0"/>
              <a:t>Data is exported in JSON or Excel Format.</a:t>
            </a:r>
          </a:p>
          <a:p>
            <a:pPr lvl="0"/>
            <a:r>
              <a:rPr lang="en-US" sz="2900" dirty="0" smtClean="0"/>
              <a:t>Can extract data from tables and maps. </a:t>
            </a: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304800"/>
          </a:xfrm>
        </p:spPr>
        <p:txBody>
          <a:bodyPr>
            <a:noAutofit/>
          </a:bodyPr>
          <a:lstStyle/>
          <a:p>
            <a:r>
              <a:rPr lang="en-US" sz="2800" dirty="0" smtClean="0"/>
              <a:t>Dataset consider to build the model</a:t>
            </a:r>
            <a:br>
              <a:rPr lang="en-US" sz="2800" dirty="0" smtClean="0"/>
            </a:br>
            <a:r>
              <a:rPr lang="en-US" sz="2800" dirty="0" smtClean="0"/>
              <a:t>Sample Train Dataset</a:t>
            </a:r>
            <a:endParaRPr lang="en-US" sz="2800" dirty="0"/>
          </a:p>
        </p:txBody>
      </p:sp>
      <p:pic>
        <p:nvPicPr>
          <p:cNvPr id="4" name="Content Placeholder 3" descr="Screenshot (1).png"/>
          <p:cNvPicPr>
            <a:picLocks noGrp="1" noChangeAspect="1"/>
          </p:cNvPicPr>
          <p:nvPr>
            <p:ph idx="1"/>
          </p:nvPr>
        </p:nvPicPr>
        <p:blipFill>
          <a:blip r:embed="rId2" cstate="print"/>
          <a:stretch>
            <a:fillRect/>
          </a:stretch>
        </p:blipFill>
        <p:spPr>
          <a:xfrm>
            <a:off x="855406" y="1524000"/>
            <a:ext cx="7167717" cy="4114800"/>
          </a:xfr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Sample Test Dataset</a:t>
            </a:r>
            <a:endParaRPr lang="en-US" sz="3200" dirty="0"/>
          </a:p>
        </p:txBody>
      </p:sp>
      <p:pic>
        <p:nvPicPr>
          <p:cNvPr id="4" name="Content Placeholder 3" descr="Screenshot (2).png"/>
          <p:cNvPicPr>
            <a:picLocks noGrp="1" noChangeAspect="1"/>
          </p:cNvPicPr>
          <p:nvPr>
            <p:ph idx="1"/>
          </p:nvPr>
        </p:nvPicPr>
        <p:blipFill>
          <a:blip r:embed="rId2" cstate="print"/>
          <a:stretch>
            <a:fillRect/>
          </a:stretch>
        </p:blipFill>
        <p:spPr>
          <a:xfrm>
            <a:off x="762000" y="1593401"/>
            <a:ext cx="7830599" cy="3740600"/>
          </a:xfr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architecture </a:t>
            </a:r>
            <a:endParaRPr lang="en-US" dirty="0"/>
          </a:p>
        </p:txBody>
      </p:sp>
      <p:pic>
        <p:nvPicPr>
          <p:cNvPr id="2050" name="Picture 2"/>
          <p:cNvPicPr>
            <a:picLocks noGrp="1" noChangeAspect="1" noChangeArrowheads="1"/>
          </p:cNvPicPr>
          <p:nvPr>
            <p:ph idx="1"/>
          </p:nvPr>
        </p:nvPicPr>
        <p:blipFill>
          <a:blip r:embed="rId2" cstate="print"/>
          <a:srcRect/>
          <a:stretch>
            <a:fillRect/>
          </a:stretch>
        </p:blipFill>
        <p:spPr bwMode="auto">
          <a:xfrm>
            <a:off x="1143000" y="1828800"/>
            <a:ext cx="6858000" cy="4114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Median</Template>
  <TotalTime>697</TotalTime>
  <Words>657</Words>
  <Application>Microsoft Office PowerPoint</Application>
  <PresentationFormat>On-screen Show (4:3)</PresentationFormat>
  <Paragraphs>90</Paragraphs>
  <Slides>19</Slides>
  <Notes>0</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 DETECTING FAKE NEWS Using Machine Learning</vt:lpstr>
      <vt:lpstr>CONTENTS</vt:lpstr>
      <vt:lpstr>Abstract</vt:lpstr>
      <vt:lpstr>Analysis Block Diagram</vt:lpstr>
      <vt:lpstr>Web Scraping</vt:lpstr>
      <vt:lpstr>ParseHub Tool</vt:lpstr>
      <vt:lpstr>Dataset consider to build the model Sample Train Dataset</vt:lpstr>
      <vt:lpstr>Sample Test Dataset</vt:lpstr>
      <vt:lpstr>System architecture </vt:lpstr>
      <vt:lpstr>Data Flow Diagram</vt:lpstr>
      <vt:lpstr>FEATURES EXTRACTION</vt:lpstr>
      <vt:lpstr>Uml Diagrams Sequence Diagram</vt:lpstr>
      <vt:lpstr>Class Diagram</vt:lpstr>
      <vt:lpstr>Activity Diagram</vt:lpstr>
      <vt:lpstr>UseCase Diagram</vt:lpstr>
      <vt:lpstr>Algorithm</vt:lpstr>
      <vt:lpstr>REQUIREMENTS</vt:lpstr>
      <vt:lpstr>Conclusion</vt:lpstr>
      <vt:lpstr>Slide 19</vt:lpstr>
    </vt:vector>
  </TitlesOfParts>
  <Company>Grizli777</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NEWS DETECTION</dc:title>
  <dc:creator>gumpe</dc:creator>
  <cp:lastModifiedBy>gumpe</cp:lastModifiedBy>
  <cp:revision>73</cp:revision>
  <dcterms:created xsi:type="dcterms:W3CDTF">2022-09-23T11:18:46Z</dcterms:created>
  <dcterms:modified xsi:type="dcterms:W3CDTF">2022-10-25T13:45:32Z</dcterms:modified>
</cp:coreProperties>
</file>

<file path=docProps/thumbnail.jpeg>
</file>